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64" r:id="rId2"/>
    <p:sldId id="265" r:id="rId3"/>
    <p:sldId id="266" r:id="rId4"/>
    <p:sldId id="268" r:id="rId5"/>
    <p:sldId id="269" r:id="rId6"/>
    <p:sldId id="270" r:id="rId7"/>
    <p:sldId id="271" r:id="rId8"/>
    <p:sldId id="272" r:id="rId9"/>
    <p:sldId id="275" r:id="rId10"/>
    <p:sldId id="276" r:id="rId11"/>
    <p:sldId id="277" r:id="rId12"/>
    <p:sldId id="279" r:id="rId13"/>
    <p:sldId id="280" r:id="rId14"/>
    <p:sldId id="273" r:id="rId15"/>
    <p:sldId id="274" r:id="rId16"/>
    <p:sldId id="27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BE3"/>
    <a:srgbClr val="C5E5F0"/>
    <a:srgbClr val="C9F0EB"/>
    <a:srgbClr val="C7F0E2"/>
    <a:srgbClr val="00D500"/>
    <a:srgbClr val="CA8C0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782" y="-306"/>
      </p:cViewPr>
      <p:guideLst>
        <p:guide orient="horz" pos="2544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CB95DF4-DE84-0345-B72D-35DF8F738F0E}" type="datetimeFigureOut">
              <a:rPr lang="en-US"/>
              <a:pPr>
                <a:defRPr/>
              </a:pPr>
              <a:t>8/18/2015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BD0FB2-14DC-9E4D-ABCF-9533F3E49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9333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4BD5B0-BE5B-FE4D-834D-49C579C0F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45534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D. Heirtzler et al, UNH/SSC             IBEX SWTM 		August  2015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BA2D6-33ED-6C44-A588-ADCE96B66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098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D. Heirtzler et al, UNH/SSC              IBEX SWTM                       August  2015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DB894-E4CB-9E41-B4A2-29A84CB7F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684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C5E5F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4" descr="TA00548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9688"/>
            <a:ext cx="11144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6"/>
          <p:cNvSpPr>
            <a:spLocks noChangeArrowheads="1"/>
          </p:cNvSpPr>
          <p:nvPr userDrawn="1"/>
        </p:nvSpPr>
        <p:spPr bwMode="auto">
          <a:xfrm>
            <a:off x="1133475" y="723900"/>
            <a:ext cx="8001000" cy="635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/>
          </a:p>
        </p:txBody>
      </p:sp>
      <p:pic>
        <p:nvPicPr>
          <p:cNvPr id="1030" name="Picture 7" descr="UNH-Logo_288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685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57200" y="6529388"/>
            <a:ext cx="792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D. Heirtzler et al, UNH/SSC             IBEX SWTM                       August 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82000" y="649128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928C9B-7F3C-A043-8081-30B44130D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0" y="6248400"/>
            <a:ext cx="9144000" cy="381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prstClr val="black"/>
              </a:solidFill>
              <a:latin typeface="Times New Roman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838200" y="124886"/>
            <a:ext cx="8305800" cy="1162049"/>
          </a:xfrm>
        </p:spPr>
        <p:txBody>
          <a:bodyPr/>
          <a:lstStyle/>
          <a:p>
            <a:pPr>
              <a:defRPr/>
            </a:pPr>
            <a:r>
              <a:rPr lang="en-US" sz="3000" b="1" i="1" dirty="0" smtClean="0"/>
              <a:t>IBEX-lo 2015 Ops and ISN Overview</a:t>
            </a:r>
            <a:r>
              <a:rPr lang="en-US" sz="3200" b="1" i="1" dirty="0" smtClean="0"/>
              <a:t/>
            </a:r>
            <a:br>
              <a:rPr lang="en-US" sz="3200" b="1" i="1" dirty="0" smtClean="0"/>
            </a:br>
            <a:endParaRPr lang="en-US" sz="2800" kern="1200" spc="-18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1267" name="Picture 2" descr="SwRI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4495800"/>
            <a:ext cx="930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utsa-wordmark-cs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6200"/>
            <a:ext cx="990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siegel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5181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cbk_logo_now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705225"/>
            <a:ext cx="914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0" descr="uofclogo_reverse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9900"/>
            <a:ext cx="1981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3048000"/>
            <a:ext cx="838200" cy="762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273" name="Picture 11" descr="UNH-Logo_288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048000"/>
            <a:ext cx="7508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4876800"/>
          </a:xfrm>
          <a:prstGeom prst="rect">
            <a:avLst/>
          </a:prstGeom>
          <a:solidFill>
            <a:srgbClr val="72BFC5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77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dirty="0" smtClean="0"/>
              <a:t>D. Heirtzler et al, UNH/SSC             IBEX SWTM                       August  2015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4A445-3245-924C-9D7C-A2BD8B51BA4F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772400" cy="1752600"/>
          </a:xfrm>
        </p:spPr>
        <p:txBody>
          <a:bodyPr/>
          <a:lstStyle/>
          <a:p>
            <a:r>
              <a:rPr lang="en-US" sz="2000" u="sng" dirty="0" smtClean="0"/>
              <a:t>D. Heirtzler</a:t>
            </a:r>
            <a:r>
              <a:rPr lang="en-US" sz="2000" dirty="0" smtClean="0"/>
              <a:t>, A. Galli, K. Fairchild, H. Kucharek, T. Leonard, </a:t>
            </a:r>
          </a:p>
          <a:p>
            <a:r>
              <a:rPr lang="en-US" sz="2000" dirty="0" smtClean="0"/>
              <a:t>E. Möbius, M.Quinn, N. Schwadron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ISN 512spin Data Products (2/5)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800599"/>
          </a:xfrm>
        </p:spPr>
        <p:txBody>
          <a:bodyPr/>
          <a:lstStyle/>
          <a:p>
            <a:r>
              <a:rPr lang="en-US" dirty="0" smtClean="0"/>
              <a:t>ISN data products:</a:t>
            </a:r>
          </a:p>
          <a:p>
            <a:pPr lvl="1"/>
            <a:r>
              <a:rPr lang="en-US" dirty="0" smtClean="0"/>
              <a:t>For each contiguous time in the ISN </a:t>
            </a:r>
            <a:r>
              <a:rPr lang="en-US" dirty="0" err="1" smtClean="0"/>
              <a:t>goodtimes</a:t>
            </a:r>
            <a:r>
              <a:rPr lang="en-US" dirty="0" smtClean="0"/>
              <a:t> list:</a:t>
            </a:r>
          </a:p>
          <a:p>
            <a:pPr lvl="2"/>
            <a:r>
              <a:rPr lang="en-US" dirty="0" smtClean="0"/>
              <a:t>1 row for each of the 60 6° </a:t>
            </a:r>
            <a:r>
              <a:rPr lang="en-US" dirty="0" err="1" smtClean="0"/>
              <a:t>anguar</a:t>
            </a:r>
            <a:r>
              <a:rPr lang="en-US" dirty="0" smtClean="0"/>
              <a:t> bins indicating the center angle for a given bin</a:t>
            </a:r>
          </a:p>
          <a:p>
            <a:pPr lvl="2"/>
            <a:r>
              <a:rPr lang="en-US" dirty="0" smtClean="0"/>
              <a:t>Start time for each 512 spin period (GPS time)</a:t>
            </a:r>
          </a:p>
          <a:p>
            <a:pPr lvl="2"/>
            <a:r>
              <a:rPr lang="en-US" dirty="0" smtClean="0"/>
              <a:t>End time for each 512 spin period (GPS time)</a:t>
            </a:r>
          </a:p>
          <a:p>
            <a:pPr lvl="2"/>
            <a:r>
              <a:rPr lang="en-US" dirty="0" smtClean="0"/>
              <a:t>Total accumulation time (sanity check)</a:t>
            </a:r>
          </a:p>
          <a:p>
            <a:pPr lvl="2"/>
            <a:r>
              <a:rPr lang="en-US" dirty="0" smtClean="0"/>
              <a:t>Histogram counts for each angular bin</a:t>
            </a:r>
          </a:p>
          <a:p>
            <a:pPr lvl="2"/>
            <a:r>
              <a:rPr lang="en-US" dirty="0" smtClean="0"/>
              <a:t>Direct Even counts for each angular bin</a:t>
            </a:r>
          </a:p>
          <a:p>
            <a:pPr lvl="1"/>
            <a:r>
              <a:rPr lang="en-US" dirty="0" smtClean="0"/>
              <a:t>Data files are in comma separated value (</a:t>
            </a:r>
            <a:r>
              <a:rPr lang="en-US" dirty="0" err="1" smtClean="0"/>
              <a:t>csv</a:t>
            </a:r>
            <a:r>
              <a:rPr lang="en-US" dirty="0" smtClean="0"/>
              <a:t>) format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D. Heirtzler et al, UNH/SSC              IBEX SWTM                       August 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9DB894-E4CB-9E41-B4A2-29A84CB7FD4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ISN 512spin Data Products (3/5)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685799"/>
          </a:xfrm>
        </p:spPr>
        <p:txBody>
          <a:bodyPr/>
          <a:lstStyle/>
          <a:p>
            <a:r>
              <a:rPr lang="en-US" dirty="0" smtClean="0"/>
              <a:t>ISN data product sample: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D. Heirtzler et al, UNH/SSC              IBEX SWTM                       August 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9DB894-E4CB-9E41-B4A2-29A84CB7FD4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 descr="ISN_512spin_d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76400"/>
            <a:ext cx="5457825" cy="4429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667000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angular bin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center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828800"/>
            <a:ext cx="1064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GPS 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Start 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3581400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histogram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bin counts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39000" y="1752600"/>
            <a:ext cx="1451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angular bin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center 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(sanity check)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5200" y="2895600"/>
            <a:ext cx="1279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direct event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counts</a:t>
            </a:r>
          </a:p>
        </p:txBody>
      </p:sp>
      <p:cxnSp>
        <p:nvCxnSpPr>
          <p:cNvPr id="18" name="Straight Arrow Connector 17"/>
          <p:cNvCxnSpPr>
            <a:stCxn id="7" idx="3"/>
          </p:cNvCxnSpPr>
          <p:nvPr/>
        </p:nvCxnSpPr>
        <p:spPr>
          <a:xfrm>
            <a:off x="1525006" y="2959388"/>
            <a:ext cx="913394" cy="3172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</p:cNvCxnSpPr>
          <p:nvPr/>
        </p:nvCxnSpPr>
        <p:spPr>
          <a:xfrm flipV="1">
            <a:off x="1445714" y="1981200"/>
            <a:ext cx="1449886" cy="1399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</p:cNvCxnSpPr>
          <p:nvPr/>
        </p:nvCxnSpPr>
        <p:spPr>
          <a:xfrm flipV="1">
            <a:off x="1500217" y="3505200"/>
            <a:ext cx="2538383" cy="368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1"/>
          </p:cNvCxnSpPr>
          <p:nvPr/>
        </p:nvCxnSpPr>
        <p:spPr>
          <a:xfrm flipH="1">
            <a:off x="5791200" y="2168099"/>
            <a:ext cx="1447800" cy="4227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1"/>
          </p:cNvCxnSpPr>
          <p:nvPr/>
        </p:nvCxnSpPr>
        <p:spPr>
          <a:xfrm flipH="1">
            <a:off x="6477000" y="3187988"/>
            <a:ext cx="838200" cy="3172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ISN 512spin Data Products (4/5)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1"/>
            <a:ext cx="8534400" cy="4952999"/>
          </a:xfrm>
        </p:spPr>
        <p:txBody>
          <a:bodyPr/>
          <a:lstStyle/>
          <a:p>
            <a:r>
              <a:rPr lang="en-US" dirty="0" smtClean="0"/>
              <a:t>ISN data product QA checks:</a:t>
            </a:r>
          </a:p>
          <a:p>
            <a:pPr lvl="1"/>
            <a:r>
              <a:rPr lang="en-US" sz="2000" dirty="0" smtClean="0"/>
              <a:t>All ISN season orbits are checked for contaminating backgrounds around the ISN peak itself.  Times with high backgrounds are eliminated.</a:t>
            </a:r>
          </a:p>
          <a:p>
            <a:pPr lvl="2"/>
            <a:r>
              <a:rPr lang="en-US" dirty="0" smtClean="0"/>
              <a:t>Background threshold for this test is determined orbit by orbit using sample quiet times.  </a:t>
            </a:r>
          </a:p>
          <a:p>
            <a:pPr lvl="2"/>
            <a:r>
              <a:rPr lang="en-US" dirty="0" smtClean="0"/>
              <a:t>Times when the TOF 2 rate exceeds this background by 60% are excluded.</a:t>
            </a:r>
          </a:p>
          <a:p>
            <a:pPr lvl="2"/>
            <a:r>
              <a:rPr lang="en-US" dirty="0" smtClean="0"/>
              <a:t>Times with spin issues are excluded</a:t>
            </a:r>
          </a:p>
          <a:p>
            <a:pPr lvl="2"/>
            <a:r>
              <a:rPr lang="en-US" dirty="0" smtClean="0"/>
              <a:t>Times with special operations are excluded (gain tests, etc…)</a:t>
            </a:r>
          </a:p>
          <a:p>
            <a:pPr lvl="1"/>
            <a:r>
              <a:rPr lang="en-US" sz="2000" dirty="0" smtClean="0"/>
              <a:t>Remaining times are included in ISN data products</a:t>
            </a:r>
          </a:p>
          <a:p>
            <a:pPr lvl="1"/>
            <a:r>
              <a:rPr lang="en-US" sz="2000" dirty="0" smtClean="0"/>
              <a:t>Resulting ISN data products are checked for continuity (time and angle), and suppression (loss of direct events due to instrument throttling).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D. Heirtzler et al, UNH/SSC              IBEX SWTM                       August 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9DB894-E4CB-9E41-B4A2-29A84CB7FD4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ISN 512spin Data Products (5/5)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1"/>
            <a:ext cx="8534400" cy="761999"/>
          </a:xfrm>
        </p:spPr>
        <p:txBody>
          <a:bodyPr/>
          <a:lstStyle/>
          <a:p>
            <a:r>
              <a:rPr lang="en-US" dirty="0" smtClean="0"/>
              <a:t>Sample ISN Background </a:t>
            </a:r>
            <a:r>
              <a:rPr lang="en-US" dirty="0" err="1" smtClean="0"/>
              <a:t>goodtimes</a:t>
            </a:r>
            <a:r>
              <a:rPr lang="en-US" dirty="0" smtClean="0"/>
              <a:t> determination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D. Heirtzler et al, UNH/SSC              IBEX SWTM                       August 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9DB894-E4CB-9E41-B4A2-29A84CB7FD4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 descr="o0228b_threshold_summa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4132857" cy="4556382"/>
          </a:xfrm>
          <a:prstGeom prst="rect">
            <a:avLst/>
          </a:prstGeom>
        </p:spPr>
      </p:pic>
      <p:pic>
        <p:nvPicPr>
          <p:cNvPr id="7" name="Picture 6" descr="o0228b-stat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00200"/>
            <a:ext cx="3429000" cy="4570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ISN 512-Spin Data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ISN data for 2009 and 2010 have been released to the public.</a:t>
            </a:r>
          </a:p>
          <a:p>
            <a:r>
              <a:rPr lang="en-US" dirty="0" smtClean="0"/>
              <a:t>ISN data for 2011 – 2014 have been released to the team and will be released to the public following the upcoming </a:t>
            </a:r>
            <a:r>
              <a:rPr lang="en-US" dirty="0" err="1" smtClean="0"/>
              <a:t>ApJS</a:t>
            </a:r>
            <a:r>
              <a:rPr lang="en-US" dirty="0" smtClean="0"/>
              <a:t> Special Section.</a:t>
            </a:r>
          </a:p>
          <a:p>
            <a:r>
              <a:rPr lang="en-US" dirty="0" smtClean="0"/>
              <a:t>ISN data for 2015 have been generated and passed QA checks and will be released to the team.</a:t>
            </a:r>
          </a:p>
          <a:p>
            <a:pPr lvl="1"/>
            <a:r>
              <a:rPr lang="en-US" dirty="0" smtClean="0"/>
              <a:t>2015 data will be further validated during upcoming science investigations.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D. Heirtzler et al, UNH/SSC              IBEX SWTM                       August 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9DB894-E4CB-9E41-B4A2-29A84CB7FD4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ISN Suppression Issues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609600"/>
          </a:xfrm>
        </p:spPr>
        <p:txBody>
          <a:bodyPr/>
          <a:lstStyle/>
          <a:p>
            <a:r>
              <a:rPr lang="en-US" sz="2000" dirty="0" smtClean="0"/>
              <a:t>Some time periods show higher than expected direct event suppression in the ISN peak.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D. Heirtzler et al, UNH/SSC              IBEX SWTM                       August 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9DB894-E4CB-9E41-B4A2-29A84CB7FD4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 descr="ISN_512spin_data_high_sup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52600"/>
            <a:ext cx="4724400" cy="4403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8400" y="2895600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Direct event suppression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between 55-70% in the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peak.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5638800" y="3357265"/>
            <a:ext cx="609600" cy="717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ISN Suppression Issues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609600"/>
          </a:xfrm>
        </p:spPr>
        <p:txBody>
          <a:bodyPr/>
          <a:lstStyle/>
          <a:p>
            <a:r>
              <a:rPr lang="en-US" sz="2000" dirty="0" smtClean="0"/>
              <a:t>Some time periods show higher than expected direct event suppression.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D. Heirtzler et al, UNH/SSC              IBEX SWTM                       August 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9DB894-E4CB-9E41-B4A2-29A84CB7FD4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6188075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IBEX-Lo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Operations</a:t>
            </a:r>
          </a:p>
          <a:p>
            <a:pPr lvl="1"/>
            <a:r>
              <a:rPr lang="en-US" dirty="0" smtClean="0"/>
              <a:t>IBEX has operated nominally during 2015 (so far)</a:t>
            </a:r>
          </a:p>
          <a:p>
            <a:pPr lvl="2"/>
            <a:r>
              <a:rPr lang="en-US" dirty="0" smtClean="0"/>
              <a:t>No abnormal HV behavior, PAC stable @ 7kV</a:t>
            </a:r>
          </a:p>
          <a:p>
            <a:pPr lvl="2"/>
            <a:r>
              <a:rPr lang="en-US" dirty="0" smtClean="0"/>
              <a:t>MCP responsiveness remains effectively unchanged from previous years.</a:t>
            </a:r>
          </a:p>
          <a:p>
            <a:pPr lvl="2"/>
            <a:r>
              <a:rPr lang="en-US" dirty="0" smtClean="0"/>
              <a:t>One incident of “Orange” space weather conditions did not adversely effect the instrument.</a:t>
            </a:r>
          </a:p>
          <a:p>
            <a:pPr lvl="2"/>
            <a:r>
              <a:rPr lang="en-US" dirty="0" smtClean="0"/>
              <a:t>The IBEX-lo low voltage current monitor follows count rates and is an indicator for strong SEP events as well as normal high backgrounds.</a:t>
            </a:r>
          </a:p>
          <a:p>
            <a:pPr lvl="1"/>
            <a:r>
              <a:rPr lang="en-US" dirty="0" smtClean="0"/>
              <a:t>Planning has begin for remainder of 2015/2016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D. Heirtzler et al, UNH/SSC              IBEX SWTM                       August 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9DB894-E4CB-9E41-B4A2-29A84CB7FD4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IBEX-Lo MCP Gain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143000"/>
          </a:xfrm>
        </p:spPr>
        <p:txBody>
          <a:bodyPr/>
          <a:lstStyle/>
          <a:p>
            <a:r>
              <a:rPr lang="en-US" dirty="0" smtClean="0"/>
              <a:t>Last run in orbit 267b</a:t>
            </a:r>
          </a:p>
          <a:p>
            <a:pPr lvl="1"/>
            <a:r>
              <a:rPr lang="en-US" dirty="0" smtClean="0"/>
              <a:t>Results normal, no indication of gain loss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D. Heirtzler et al, UNH/SSC              IBEX SWTM                       August 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9DB894-E4CB-9E41-B4A2-29A84CB7FD4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057400"/>
            <a:ext cx="5694210" cy="335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5486400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This year’s gain test planned for Orbit 309 higher than 15 R</a:t>
            </a:r>
            <a:r>
              <a:rPr lang="en-US" sz="2400" baseline="-25000" dirty="0" smtClean="0"/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IBEX-Lo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there are 3 Map corrections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Geometric Correction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Bootstrap Correction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Oxygen Sputtering Correction</a:t>
            </a:r>
          </a:p>
          <a:p>
            <a:r>
              <a:rPr lang="en-US" dirty="0" smtClean="0"/>
              <a:t>Only 2 and 3 are implemented in the 5 year and trial 7 year maps.</a:t>
            </a:r>
          </a:p>
          <a:p>
            <a:r>
              <a:rPr lang="en-US" dirty="0" smtClean="0"/>
              <a:t>Different corrections needed for different phases of the mission: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D. Heirtzler et al, UNH/SSC              IBEX SWTM                       August 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9DB894-E4CB-9E41-B4A2-29A84CB7FD4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 descr="IBEX-Lo Timelin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724400"/>
            <a:ext cx="5153025" cy="1417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ISN Goodtimes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ISN </a:t>
            </a:r>
            <a:r>
              <a:rPr lang="en-US" dirty="0" err="1" smtClean="0"/>
              <a:t>goodtimes</a:t>
            </a:r>
            <a:r>
              <a:rPr lang="en-US" dirty="0" smtClean="0"/>
              <a:t> list has been updated through orbit 279a</a:t>
            </a:r>
          </a:p>
          <a:p>
            <a:pPr lvl="1"/>
            <a:r>
              <a:rPr lang="en-US" dirty="0" smtClean="0"/>
              <a:t>Orbit 9-26 (2009)</a:t>
            </a:r>
          </a:p>
          <a:p>
            <a:pPr lvl="1"/>
            <a:r>
              <a:rPr lang="en-US" dirty="0" smtClean="0"/>
              <a:t>Orbit 54-75 (2010)</a:t>
            </a:r>
          </a:p>
          <a:p>
            <a:pPr lvl="1"/>
            <a:r>
              <a:rPr lang="en-US" dirty="0" smtClean="0"/>
              <a:t>Orbit 102-123 (2011)</a:t>
            </a:r>
          </a:p>
          <a:p>
            <a:pPr lvl="1"/>
            <a:r>
              <a:rPr lang="en-US" dirty="0" smtClean="0"/>
              <a:t>Orbit 147a-160b (2012)</a:t>
            </a:r>
          </a:p>
          <a:p>
            <a:pPr lvl="1"/>
            <a:r>
              <a:rPr lang="en-US" dirty="0" smtClean="0"/>
              <a:t>Orbit 193a-198b (2013)</a:t>
            </a:r>
          </a:p>
          <a:p>
            <a:pPr lvl="1"/>
            <a:r>
              <a:rPr lang="en-US" dirty="0" smtClean="0"/>
              <a:t>Orbit 233b-239a (2014)</a:t>
            </a:r>
          </a:p>
          <a:p>
            <a:pPr lvl="1"/>
            <a:r>
              <a:rPr lang="en-US" dirty="0" smtClean="0"/>
              <a:t>Orbit 271b-279a (2015)</a:t>
            </a:r>
          </a:p>
          <a:p>
            <a:r>
              <a:rPr lang="en-US" dirty="0" smtClean="0"/>
              <a:t>ISN </a:t>
            </a:r>
            <a:r>
              <a:rPr lang="en-US" dirty="0" err="1" smtClean="0"/>
              <a:t>goodtimes</a:t>
            </a:r>
            <a:r>
              <a:rPr lang="en-US" dirty="0" smtClean="0"/>
              <a:t> expanded to include Warm Breeze Orbits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D. Heirtzler et al, UNH/SSC              IBEX SWTM                       August 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9DB894-E4CB-9E41-B4A2-29A84CB7FD4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ISN Season Pointing (1/3)</a:t>
            </a:r>
            <a:endParaRPr lang="en-US" dirty="0"/>
          </a:p>
        </p:txBody>
      </p:sp>
      <p:pic>
        <p:nvPicPr>
          <p:cNvPr id="6" name="Content Placeholder 5" descr="2015_pointin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1662" y="1066800"/>
            <a:ext cx="6160676" cy="50593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D. Heirtzler et al, UNH/SSC              IBEX SWTM                       August 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9DB894-E4CB-9E41-B4A2-29A84CB7FD4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ISN Season Pointing (2/3)</a:t>
            </a:r>
            <a:endParaRPr lang="en-US" dirty="0"/>
          </a:p>
        </p:txBody>
      </p:sp>
      <p:pic>
        <p:nvPicPr>
          <p:cNvPr id="6" name="Content Placeholder 5" descr="2015_pointin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1662" y="1144650"/>
            <a:ext cx="6160676" cy="490366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D. Heirtzler et al, UNH/SSC              IBEX SWTM                       August 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9DB894-E4CB-9E41-B4A2-29A84CB7FD4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ISN Season Pointing (3/3)</a:t>
            </a:r>
            <a:endParaRPr lang="en-US" dirty="0"/>
          </a:p>
        </p:txBody>
      </p:sp>
      <p:pic>
        <p:nvPicPr>
          <p:cNvPr id="6" name="Content Placeholder 5" descr="2015_pointin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1662" y="1510766"/>
            <a:ext cx="6160676" cy="417142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D. Heirtzler et al, UNH/SSC              IBEX SWTM                       August 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9DB894-E4CB-9E41-B4A2-29A84CB7FD4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ISN 512spin Data Products (1/5)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periods within the ISN </a:t>
            </a:r>
            <a:r>
              <a:rPr lang="en-US" dirty="0" err="1" smtClean="0"/>
              <a:t>goodtimes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Accumulated direct event data that meet the following criteria: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Golden triples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“Hydrogen” time-of-flight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Energy Steps 1-3 are included during non-special mode periods.</a:t>
            </a:r>
          </a:p>
          <a:p>
            <a:pPr lvl="1"/>
            <a:r>
              <a:rPr lang="en-US" dirty="0" smtClean="0"/>
              <a:t>Histogram bin data coincident with direct event times above, accumulated into 512 spin periods (approx 2 hours)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D. Heirtzler et al, UNH/SSC              IBEX SWTM                       August 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9DB894-E4CB-9E41-B4A2-29A84CB7FD4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49756</TotalTime>
  <Words>887</Words>
  <Application>Microsoft Office PowerPoint</Application>
  <PresentationFormat>On-screen Show (4:3)</PresentationFormat>
  <Paragraphs>120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1_Default Design</vt:lpstr>
      <vt:lpstr>IBEX-lo 2015 Ops and ISN Overview </vt:lpstr>
      <vt:lpstr>2015 IBEX-Lo Overview</vt:lpstr>
      <vt:lpstr>IBEX-Lo MCP Gain testing</vt:lpstr>
      <vt:lpstr>IBEX-Lo Maps</vt:lpstr>
      <vt:lpstr>ISN Goodtimes List</vt:lpstr>
      <vt:lpstr>2015 ISN Season Pointing (1/3)</vt:lpstr>
      <vt:lpstr>2015 ISN Season Pointing (2/3)</vt:lpstr>
      <vt:lpstr>2015 ISN Season Pointing (3/3)</vt:lpstr>
      <vt:lpstr>ISN 512spin Data Products (1/5)</vt:lpstr>
      <vt:lpstr>ISN 512spin Data Products (2/5)</vt:lpstr>
      <vt:lpstr>ISN 512spin Data Products (3/5)</vt:lpstr>
      <vt:lpstr>ISN 512spin Data Products (4/5)</vt:lpstr>
      <vt:lpstr>ISN 512spin Data Products (5/5)</vt:lpstr>
      <vt:lpstr>ISN 512-Spin Data Release</vt:lpstr>
      <vt:lpstr>ISN Suppression Issues (1/2)</vt:lpstr>
      <vt:lpstr>ISN Suppression Issues (2/2)</vt:lpstr>
    </vt:vector>
  </TitlesOfParts>
  <Company>SwRI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LISM Gas Flow in IBEX-Lo Maps</dc:title>
  <dc:creator>dmccomas</dc:creator>
  <cp:lastModifiedBy>dheirtzler</cp:lastModifiedBy>
  <cp:revision>536</cp:revision>
  <dcterms:created xsi:type="dcterms:W3CDTF">2009-12-15T20:47:13Z</dcterms:created>
  <dcterms:modified xsi:type="dcterms:W3CDTF">2015-08-18T17:36:54Z</dcterms:modified>
</cp:coreProperties>
</file>